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16" r:id="rId35"/>
    <p:sldId id="321" r:id="rId36"/>
    <p:sldId id="325" r:id="rId37"/>
    <p:sldId id="324" r:id="rId38"/>
    <p:sldId id="326" r:id="rId3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13"/>
    <p:restoredTop sz="94740"/>
  </p:normalViewPr>
  <p:slideViewPr>
    <p:cSldViewPr snapToGrid="0" snapToObjects="1">
      <p:cViewPr varScale="1">
        <p:scale>
          <a:sx n="122" d="100"/>
          <a:sy n="122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3.emf"/><Relationship Id="rId4" Type="http://schemas.openxmlformats.org/officeDocument/2006/relationships/image" Target="../media/image36.svg"/><Relationship Id="rId9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5908609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/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45DF3F-E36D-4B42-A222-C6FD98853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3571" y="6487068"/>
                <a:ext cx="7449155" cy="342979"/>
              </a:xfrm>
              <a:prstGeom prst="rect">
                <a:avLst/>
              </a:prstGeom>
              <a:blipFill>
                <a:blip r:embed="rId10"/>
                <a:stretch>
                  <a:fillRect l="-340" t="-3571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55186"/>
            <a:ext cx="11678477" cy="1022133"/>
          </a:xfrm>
        </p:spPr>
        <p:txBody>
          <a:bodyPr/>
          <a:lstStyle/>
          <a:p>
            <a:r>
              <a:rPr lang="en-US" dirty="0"/>
              <a:t>Stack linear models (neurons)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D080C-5365-9A47-B79B-11D541A4F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5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/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for layer 1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35D7EE-9882-C64D-9BDD-25CFC3DA8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527" y="6502814"/>
                <a:ext cx="2772810" cy="388311"/>
              </a:xfrm>
              <a:prstGeom prst="rect">
                <a:avLst/>
              </a:prstGeom>
              <a:blipFill>
                <a:blip r:embed="rId6"/>
                <a:stretch>
                  <a:fillRect t="-6452" r="-137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/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All those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are different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9F5867-02C1-3D4E-A48C-D66CE05A6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02814"/>
                <a:ext cx="3243773" cy="369332"/>
              </a:xfrm>
              <a:prstGeom prst="rect">
                <a:avLst/>
              </a:prstGeom>
              <a:blipFill>
                <a:blip r:embed="rId4"/>
                <a:stretch>
                  <a:fillRect l="-1563" t="-10345" r="-781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FC7FA0-929C-D04A-9C6D-8017E4664093}"/>
              </a:ext>
            </a:extLst>
          </p:cNvPr>
          <p:cNvSpPr txBox="1"/>
          <p:nvPr/>
        </p:nvSpPr>
        <p:spPr>
          <a:xfrm>
            <a:off x="0" y="6445665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only more complex than hyperplane but non-contiguous regions!</a:t>
            </a:r>
          </a:p>
        </p:txBody>
      </p:sp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curvilinear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has vector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Prediction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Regression</a:t>
                </a:r>
                <a:r>
                  <a:rPr lang="en-US" dirty="0"/>
                  <a:t>: typically mean squared error (MSE); should have smooth derivative, though mean absolute error works despite discontinuity (it's derivative is a V shape)</a:t>
                </a:r>
              </a:p>
              <a:p>
                <a:r>
                  <a:rPr lang="en-US" b="1" dirty="0"/>
                  <a:t>Classification</a:t>
                </a:r>
                <a:r>
                  <a:rPr lang="en-US" dirty="0"/>
                  <a:t>: log loss (also called cross entropy)</a:t>
                </a:r>
              </a:p>
              <a:p>
                <a:pPr lvl="1"/>
                <a:r>
                  <a:rPr lang="en-US" dirty="0"/>
                  <a:t>Penalizes very confident misclassifications strongly </a:t>
                </a:r>
              </a:p>
              <a:p>
                <a:pPr lvl="1"/>
                <a:r>
                  <a:rPr lang="en-US" dirty="0"/>
                  <a:t>Function of actual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estimated probabilities, not predicted class</a:t>
                </a:r>
              </a:p>
              <a:p>
                <a:pPr lvl="1"/>
                <a:r>
                  <a:rPr lang="en-US" dirty="0"/>
                  <a:t>Perfect score is 0 log loss, imperfection gives unbounded scores</a:t>
                </a:r>
              </a:p>
              <a:p>
                <a:pPr lvl="1"/>
                <a:r>
                  <a:rPr lang="en-US" dirty="0" err="1"/>
                  <a:t>PyTorch</a:t>
                </a:r>
                <a:r>
                  <a:rPr lang="en-US" dirty="0"/>
                  <a:t> log loss: 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loss =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cross_entropy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y_true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lvl="1"/>
                <a:r>
                  <a:rPr lang="en-US" dirty="0"/>
                  <a:t>Predictions: 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y_pred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argmax(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y_softmax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0AB1C9-F114-6246-87C8-3A443540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897145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</p:spPr>
            <p:txBody>
              <a:bodyPr/>
              <a:lstStyle/>
              <a:p>
                <a:r>
                  <a:rPr lang="en-US" dirty="0"/>
                  <a:t>Let p be predicted probability that y=1</a:t>
                </a:r>
              </a:p>
              <a:p>
                <a:r>
                  <a:rPr lang="en-US" dirty="0"/>
                  <a:t>loss = </a:t>
                </a:r>
                <a:r>
                  <a:rPr lang="en-US" i="1" dirty="0"/>
                  <a:t>penalty</a:t>
                </a:r>
                <a:r>
                  <a:rPr lang="en-US" dirty="0"/>
                  <a:t>(p)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=1 else </a:t>
                </a:r>
                <a:r>
                  <a:rPr lang="en-US" i="1" dirty="0"/>
                  <a:t>penalty</a:t>
                </a:r>
                <a:r>
                  <a:rPr lang="en-US" dirty="0"/>
                  <a:t>(1– p)</a:t>
                </a:r>
              </a:p>
              <a:p>
                <a:r>
                  <a:rPr lang="en-US" dirty="0"/>
                  <a:t>Let </a:t>
                </a:r>
                <a:r>
                  <a:rPr lang="en-US" i="1" dirty="0"/>
                  <a:t>penalty</a:t>
                </a:r>
                <a:r>
                  <a:rPr lang="en-US" dirty="0"/>
                  <a:t>(p) = -log(p)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Two-class log loss: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E35AA-55DA-E747-A206-DCEA396B2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048" y="1401417"/>
                <a:ext cx="11073752" cy="4775546"/>
              </a:xfrm>
              <a:blipFill>
                <a:blip r:embed="rId2"/>
                <a:stretch>
                  <a:fillRect l="-1031" t="-2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350" y="905669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283765" y="2290866"/>
            <a:ext cx="3548270" cy="352944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32" y="4790908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47AF64-F34F-0041-9252-65D7C447AE0A}"/>
              </a:ext>
            </a:extLst>
          </p:cNvPr>
          <p:cNvSpPr/>
          <p:nvPr/>
        </p:nvSpPr>
        <p:spPr>
          <a:xfrm>
            <a:off x="9209856" y="507941"/>
            <a:ext cx="178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/>
              <a:t>penalty(</a:t>
            </a:r>
            <a:r>
              <a:rPr lang="en-US" sz="2800" dirty="0"/>
              <a:t>p</a:t>
            </a:r>
            <a:r>
              <a:rPr lang="en-U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the relationship in specific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r>
                  <a:rPr lang="en-US" dirty="0"/>
                  <a:t>Go in opposite </a:t>
                </a:r>
                <a:r>
                  <a:rPr lang="en-US" dirty="0" err="1"/>
                  <a:t>dir</a:t>
                </a:r>
                <a:r>
                  <a:rPr lang="en-US" dirty="0"/>
                  <a:t> of slope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 b="-2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91127" cy="44862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</a:t>
            </a:r>
          </a:p>
          <a:p>
            <a:pPr lvl="1"/>
            <a:r>
              <a:rPr lang="en-US" dirty="0"/>
              <a:t>normalize numeric variables</a:t>
            </a:r>
          </a:p>
          <a:p>
            <a:pPr lvl="1"/>
            <a:r>
              <a:rPr lang="en-US" dirty="0"/>
              <a:t>dummy vars for </a:t>
            </a:r>
            <a:r>
              <a:rPr lang="en-US" dirty="0" err="1"/>
              <a:t>categoricals</a:t>
            </a:r>
            <a:endParaRPr lang="en-US" dirty="0"/>
          </a:p>
          <a:p>
            <a:pPr lvl="1"/>
            <a:r>
              <a:rPr lang="en-US" dirty="0"/>
              <a:t>conjure up values for missing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architecture, appropriate 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862287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01107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r>
              <a:rPr lang="en-US" sz="2800" dirty="0"/>
              <a:t> final layer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y_train_pred</a:t>
            </a:r>
            <a:r>
              <a:rPr lang="en-US" sz="2800" dirty="0"/>
              <a:t>, </a:t>
            </a:r>
            <a:r>
              <a:rPr lang="en-US" sz="2800" dirty="0" err="1"/>
              <a:t>y_train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  <a:p>
            <a:r>
              <a:rPr lang="en-US" sz="2200" dirty="0"/>
              <a:t>(send in all instances at once)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175140"/>
            <a:ext cx="1228071" cy="378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6353"/>
          </a:xfrm>
        </p:spPr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478"/>
            <a:ext cx="10515600" cy="5101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(reduce power/ability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parameters,</a:t>
            </a:r>
            <a:br>
              <a:rPr lang="en-US" dirty="0"/>
            </a:br>
            <a:r>
              <a:rPr lang="en-US" dirty="0"/>
              <a:t>restrict model parameter search space)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 dirty="0"/>
              <a:t>Stochastic gradient 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21017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vector math instead of a loop: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 = a + b</a:t>
            </a:r>
            <a:b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/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7449"/>
          </a:xfrm>
        </p:spPr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dirty="0"/>
                  <a:t>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574"/>
                <a:ext cx="10515600" cy="4964389"/>
              </a:xfrm>
              <a:blipFill>
                <a:blip r:embed="rId2"/>
                <a:stretch>
                  <a:fillRect l="-1086" t="-2041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466999"/>
            <a:ext cx="413446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x = 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466999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633" y="5289470"/>
            <a:ext cx="1850296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=10 in weight matrix W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701EE23-0BF2-324B-817C-A3E09044EE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2979" y="4629763"/>
            <a:ext cx="2550443" cy="1015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DC761-4C22-F54B-8297-C4D3D14F6884}"/>
              </a:ext>
            </a:extLst>
          </p:cNvPr>
          <p:cNvSpPr txBox="1"/>
          <p:nvPr/>
        </p:nvSpPr>
        <p:spPr>
          <a:xfrm>
            <a:off x="6937113" y="5462776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Get 100</a:t>
            </a:r>
          </a:p>
          <a:p>
            <a:r>
              <a:rPr lang="en-US" sz="1600" dirty="0"/>
              <a:t>answers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E61168-0550-4340-AD3D-B07CC2033018}"/>
              </a:ext>
            </a:extLst>
          </p:cNvPr>
          <p:cNvCxnSpPr>
            <a:cxnSpLocks/>
          </p:cNvCxnSpPr>
          <p:nvPr/>
        </p:nvCxnSpPr>
        <p:spPr>
          <a:xfrm flipV="1">
            <a:off x="7780421" y="5307918"/>
            <a:ext cx="439009" cy="43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27FDF7C-6C91-A94E-8205-8EB2A05897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74582" y="5289470"/>
            <a:ext cx="2643947" cy="103458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84A447-C865-4846-A3D7-40A0FB26FB8C}"/>
              </a:ext>
            </a:extLst>
          </p:cNvPr>
          <p:cNvCxnSpPr>
            <a:cxnSpLocks/>
          </p:cNvCxnSpPr>
          <p:nvPr/>
        </p:nvCxnSpPr>
        <p:spPr>
          <a:xfrm>
            <a:off x="6404616" y="3468756"/>
            <a:ext cx="1" cy="327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rved Right Arrow 26">
            <a:extLst>
              <a:ext uri="{FF2B5EF4-FFF2-40B4-BE49-F238E27FC236}">
                <a16:creationId xmlns:a16="http://schemas.microsoft.com/office/drawing/2014/main" id="{D88B03AF-9BD7-8A43-A583-4EC03D8266CA}"/>
              </a:ext>
            </a:extLst>
          </p:cNvPr>
          <p:cNvSpPr/>
          <p:nvPr/>
        </p:nvSpPr>
        <p:spPr>
          <a:xfrm>
            <a:off x="229074" y="1377184"/>
            <a:ext cx="604723" cy="2409625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D05EBE2A-237E-3E41-81DC-6203AF91B517}"/>
              </a:ext>
            </a:extLst>
          </p:cNvPr>
          <p:cNvSpPr/>
          <p:nvPr/>
        </p:nvSpPr>
        <p:spPr>
          <a:xfrm flipH="1">
            <a:off x="10798619" y="1915626"/>
            <a:ext cx="630266" cy="1898651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0671-745D-244C-B11C-14EA8E66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6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Vanilla deep learning models are layers of linear regression models glued together with nonlinear functions such as sigmoid/</a:t>
                </a:r>
                <a:r>
                  <a:rPr lang="en-US" dirty="0" err="1"/>
                  <a:t>ReLUs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Regressor: final layer transforms previous layer to single output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Classifier: add sigmoid to last regressor layer (2-class) or add </a:t>
                </a:r>
                <a:r>
                  <a:rPr lang="en-US" dirty="0" err="1"/>
                  <a:t>softmax</a:t>
                </a:r>
                <a:r>
                  <a:rPr lang="en-US" dirty="0"/>
                  <a:t> to last layer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neurons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-class)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function; hyper parameters describe architecture and learning rate, amount of regularization, etc.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We train using (stochastic) gradient descent; tuning model and hyper parameters is more or less trial and error </a:t>
                </a:r>
                <a:r>
                  <a:rPr lang="en-US" dirty="0">
                    <a:sym typeface="Wingdings" pitchFamily="2" charset="2"/>
                  </a:rPr>
                  <a:t> but experience helps a lot</a:t>
                </a:r>
                <a:endParaRPr lang="en-US" dirty="0"/>
              </a:p>
              <a:p>
                <a:pPr>
                  <a:lnSpc>
                    <a:spcPct val="11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1F9FD-618F-704E-9CD1-09F845611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722"/>
                <a:ext cx="10515600" cy="4825241"/>
              </a:xfrm>
              <a:blipFill>
                <a:blip r:embed="rId2"/>
                <a:stretch>
                  <a:fillRect l="-844" t="-1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69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 or error)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 (biased)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these are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pd.get_dummies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())</a:t>
                </a:r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16317</TotalTime>
  <Words>2523</Words>
  <Application>Microsoft Macintosh PowerPoint</Application>
  <PresentationFormat>Widescreen</PresentationFormat>
  <Paragraphs>280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(neurons)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curvilinear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  <vt:lpstr>Aside: What is vectorization?</vt:lpstr>
      <vt:lpstr>Vectorization in training loop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159</cp:revision>
  <cp:lastPrinted>2020-11-10T00:58:30Z</cp:lastPrinted>
  <dcterms:created xsi:type="dcterms:W3CDTF">2020-10-31T20:00:39Z</dcterms:created>
  <dcterms:modified xsi:type="dcterms:W3CDTF">2020-12-29T19:19:00Z</dcterms:modified>
</cp:coreProperties>
</file>